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ontserrat SemiBold"/>
      <p:regular r:id="rId26"/>
      <p:bold r:id="rId27"/>
      <p:italic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Montserrat Medium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3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SemiBold-italic.fntdata"/><Relationship Id="rId27" Type="http://schemas.openxmlformats.org/officeDocument/2006/relationships/font" Target="fonts/Montserrat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Semi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bold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Medium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Medium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06688a4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06688a4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9c86a936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9c86a936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3f1f4dd3cc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3f1f4dd3c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3f1f4dd3c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3f1f4dd3c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3f1f4dd3cc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3f1f4dd3c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39a00bb0e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39a00bb0e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9c86a9369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9c86a9369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3f1f4dd3cc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3f1f4dd3c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3f1f4dd3cc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3f1f4dd3c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3fa872340e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3fa872340e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3fa872340e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3fa872340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406688a437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406688a43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29e0636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29e0636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3fa872340e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3fa872340e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3fa872340e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3fa872340e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39c86a936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39c86a93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3f1f4dd3c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3f1f4dd3c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39c86a936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39c86a936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39c86a936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39c86a936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650" y="4287600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2" name="Google Shape;8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65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11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2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3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6" name="Google Shape;116;p14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4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4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4" name="Google Shape;124;p14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1" name="Google Shape;131;p15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2" name="Google Shape;132;p15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1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" name="Google Shape;29;p4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ágenes o gráficos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9" name="Google Shape;4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4000"/>
              <a:buFont typeface="Montserrat"/>
              <a:buNone/>
              <a:defRPr b="1" sz="4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6" name="Google Shape;5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jercicios e image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Font typeface="Montserrat"/>
              <a:buNone/>
              <a:defRPr sz="3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4572150" y="-18175"/>
            <a:ext cx="45720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s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433800" y="1715975"/>
            <a:ext cx="8203800" cy="14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i="1" sz="2000"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pic>
        <p:nvPicPr>
          <p:cNvPr id="71" name="Google Shape;7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7225" y="906000"/>
            <a:ext cx="1429649" cy="93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800" y="2758064"/>
            <a:ext cx="1385650" cy="90783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 txBox="1"/>
          <p:nvPr/>
        </p:nvSpPr>
        <p:spPr>
          <a:xfrm>
            <a:off x="432025" y="3792225"/>
            <a:ext cx="84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Autor/as/es: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/>
          <p:nvPr>
            <p:ph type="title"/>
          </p:nvPr>
        </p:nvSpPr>
        <p:spPr>
          <a:xfrm>
            <a:off x="1766475" y="3773600"/>
            <a:ext cx="71451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None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title"/>
          </p:nvPr>
        </p:nvSpPr>
        <p:spPr>
          <a:xfrm>
            <a:off x="432025" y="83275"/>
            <a:ext cx="71451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SemiBold"/>
              <a:buNone/>
              <a:defRPr sz="1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8" name="Google Shape;78;p10"/>
          <p:cNvPicPr preferRelativeResize="0"/>
          <p:nvPr/>
        </p:nvPicPr>
        <p:blipFill rotWithShape="1">
          <a:blip r:embed="rId6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41">
          <p15:clr>
            <a:srgbClr val="FA7B17"/>
          </p15:clr>
        </p15:guide>
        <p15:guide id="3" orient="horz" pos="2551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3335100" y="1469100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 Fullstack</a:t>
            </a:r>
            <a:endParaRPr/>
          </a:p>
        </p:txBody>
      </p:sp>
      <p:pic>
        <p:nvPicPr>
          <p:cNvPr id="144" name="Google Shape;14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7287" y="2844300"/>
            <a:ext cx="2112825" cy="129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Parámetros y argumentos</a:t>
            </a:r>
            <a:endParaRPr/>
          </a:p>
        </p:txBody>
      </p:sp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311700" y="1152475"/>
            <a:ext cx="8653200" cy="8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Nos permiten </a:t>
            </a:r>
            <a:r>
              <a:rPr lang="es">
                <a:highlight>
                  <a:srgbClr val="F8C823"/>
                </a:highlight>
              </a:rPr>
              <a:t>crear funciones reutilizables</a:t>
            </a:r>
            <a:r>
              <a:rPr lang="es"/>
              <a:t>, </a:t>
            </a:r>
            <a:r>
              <a:rPr lang="es" u="sng"/>
              <a:t>declarando “variables” dentro de los paréntesis</a:t>
            </a:r>
            <a:r>
              <a:rPr lang="es"/>
              <a:t> de nuestras funciones. A estas variables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se las conoce como parámetros</a:t>
            </a:r>
            <a:r>
              <a:rPr lang="es"/>
              <a:t> y funcionan como </a:t>
            </a:r>
            <a:r>
              <a:rPr b="1" lang="es"/>
              <a:t>comodines</a:t>
            </a:r>
            <a:r>
              <a:rPr lang="es"/>
              <a:t>.</a:t>
            </a:r>
            <a:endParaRPr/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700" y="2669700"/>
            <a:ext cx="3437700" cy="1616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5"/>
          <p:cNvSpPr txBox="1"/>
          <p:nvPr/>
        </p:nvSpPr>
        <p:spPr>
          <a:xfrm>
            <a:off x="311700" y="2041975"/>
            <a:ext cx="769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Tomando el ejemplo anterior pero utilizando parámetros, nos quedaría algo así:</a:t>
            </a:r>
            <a:endParaRPr b="1" i="1"/>
          </a:p>
        </p:txBody>
      </p:sp>
      <p:sp>
        <p:nvSpPr>
          <p:cNvPr id="224" name="Google Shape;224;p25"/>
          <p:cNvSpPr txBox="1"/>
          <p:nvPr/>
        </p:nvSpPr>
        <p:spPr>
          <a:xfrm>
            <a:off x="4310800" y="2544752"/>
            <a:ext cx="40368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 resultado es el mismo, pero nos permite reutilizar la función con otros casos:</a:t>
            </a:r>
            <a:endParaRPr u="sng"/>
          </a:p>
        </p:txBody>
      </p:sp>
      <p:pic>
        <p:nvPicPr>
          <p:cNvPr id="225" name="Google Shape;22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1525" y="3264138"/>
            <a:ext cx="4022650" cy="6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5"/>
          <p:cNvSpPr txBox="1"/>
          <p:nvPr/>
        </p:nvSpPr>
        <p:spPr>
          <a:xfrm>
            <a:off x="4279625" y="3864369"/>
            <a:ext cx="4036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900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*los valores pasados dentro de los paréntesis al momento de invocar la función, se los conoce como </a:t>
            </a:r>
            <a:r>
              <a:rPr b="1" lang="es" sz="900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argumentos</a:t>
            </a:r>
            <a:r>
              <a:rPr lang="es" sz="900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900">
              <a:highlight>
                <a:srgbClr val="F8C823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 txBox="1"/>
          <p:nvPr>
            <p:ph type="title"/>
          </p:nvPr>
        </p:nvSpPr>
        <p:spPr>
          <a:xfrm>
            <a:off x="490250" y="624700"/>
            <a:ext cx="8061000" cy="17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800"/>
              <a:t>Esta es la magia de las funciones y su capacidad de abstraer comportamientos para ser reutilizados.</a:t>
            </a:r>
            <a:endParaRPr sz="2800"/>
          </a:p>
        </p:txBody>
      </p:sp>
      <p:pic>
        <p:nvPicPr>
          <p:cNvPr id="232" name="Google Shape;23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5075" y="2381425"/>
            <a:ext cx="1973825" cy="197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Arrow Functions</a:t>
            </a:r>
            <a:endParaRPr/>
          </a:p>
        </p:txBody>
      </p:sp>
      <p:sp>
        <p:nvSpPr>
          <p:cNvPr id="238" name="Google Shape;238;p27"/>
          <p:cNvSpPr txBox="1"/>
          <p:nvPr>
            <p:ph idx="1" type="body"/>
          </p:nvPr>
        </p:nvSpPr>
        <p:spPr>
          <a:xfrm>
            <a:off x="311700" y="1152475"/>
            <a:ext cx="8578200" cy="8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500"/>
              <a:t>Desde </a:t>
            </a:r>
            <a:r>
              <a:rPr lang="es" sz="1500">
                <a:highlight>
                  <a:srgbClr val="F8C823"/>
                </a:highlight>
              </a:rPr>
              <a:t>ES6</a:t>
            </a:r>
            <a:r>
              <a:rPr lang="es" sz="1500"/>
              <a:t> contamos con las </a:t>
            </a:r>
            <a:r>
              <a:rPr b="1" lang="es" sz="1500">
                <a:solidFill>
                  <a:srgbClr val="377BC7"/>
                </a:solidFill>
              </a:rPr>
              <a:t>arrow functions</a:t>
            </a:r>
            <a:r>
              <a:rPr lang="es" sz="1500"/>
              <a:t>, esta </a:t>
            </a:r>
            <a:r>
              <a:rPr lang="es" sz="1500"/>
              <a:t>sintaxis</a:t>
            </a:r>
            <a:r>
              <a:rPr lang="es" sz="1500"/>
              <a:t> puede </a:t>
            </a:r>
            <a:r>
              <a:rPr lang="es" sz="1500">
                <a:solidFill>
                  <a:srgbClr val="F9F9F9"/>
                </a:solidFill>
                <a:highlight>
                  <a:srgbClr val="7685E6"/>
                </a:highlight>
              </a:rPr>
              <a:t>resultar mucho más acotada</a:t>
            </a:r>
            <a:r>
              <a:rPr lang="es" sz="1500"/>
              <a:t> dependiendo como se use.</a:t>
            </a:r>
            <a:endParaRPr sz="1500"/>
          </a:p>
        </p:txBody>
      </p:sp>
      <p:sp>
        <p:nvSpPr>
          <p:cNvPr id="239" name="Google Shape;239;p27"/>
          <p:cNvSpPr txBox="1"/>
          <p:nvPr/>
        </p:nvSpPr>
        <p:spPr>
          <a:xfrm>
            <a:off x="311700" y="2742600"/>
            <a:ext cx="80982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Esta forma es </a:t>
            </a:r>
            <a:r>
              <a:rPr b="1" lang="es" sz="1500">
                <a:solidFill>
                  <a:srgbClr val="FF8B39"/>
                </a:solidFill>
                <a:latin typeface="Montserrat"/>
                <a:ea typeface="Montserrat"/>
                <a:cs typeface="Montserrat"/>
                <a:sym typeface="Montserrat"/>
              </a:rPr>
              <a:t>muy parecida a una función expresada</a:t>
            </a:r>
            <a:r>
              <a:rPr lang="es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solo que </a:t>
            </a:r>
            <a:r>
              <a:rPr lang="es" sz="1500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 usamos la palabra function</a:t>
            </a:r>
            <a:r>
              <a:rPr lang="es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y en </a:t>
            </a:r>
            <a:r>
              <a:rPr b="1" lang="es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lugar de las llaves colocamos una flecha</a:t>
            </a:r>
            <a:r>
              <a:rPr lang="es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500">
                <a:solidFill>
                  <a:srgbClr val="F9F9F9"/>
                </a:solidFill>
                <a:highlight>
                  <a:srgbClr val="377BC7"/>
                </a:highlight>
                <a:latin typeface="Montserrat"/>
                <a:ea typeface="Montserrat"/>
                <a:cs typeface="Montserrat"/>
                <a:sym typeface="Montserrat"/>
              </a:rPr>
              <a:t>En esa flecha</a:t>
            </a:r>
            <a:r>
              <a:rPr lang="es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se </a:t>
            </a:r>
            <a:r>
              <a:rPr lang="es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encuentra de forma </a:t>
            </a:r>
            <a:r>
              <a:rPr lang="es" sz="1500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implícita la palabra return</a:t>
            </a:r>
            <a:r>
              <a:rPr lang="es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por lo cual </a:t>
            </a:r>
            <a:r>
              <a:rPr lang="es" sz="1500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 debemos colocarla</a:t>
            </a:r>
            <a:r>
              <a:rPr lang="es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 De esta manera </a:t>
            </a:r>
            <a:r>
              <a:rPr b="1" lang="es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nuestra función queda en una sola línea de código</a:t>
            </a:r>
            <a:r>
              <a:rPr lang="es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0" name="Google Shape;2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8550" y="2029475"/>
            <a:ext cx="4490075" cy="53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8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Arrow Functions</a:t>
            </a:r>
            <a:endParaRPr/>
          </a:p>
        </p:txBody>
      </p:sp>
      <p:sp>
        <p:nvSpPr>
          <p:cNvPr id="246" name="Google Shape;246;p28"/>
          <p:cNvSpPr txBox="1"/>
          <p:nvPr>
            <p:ph idx="1" type="body"/>
          </p:nvPr>
        </p:nvSpPr>
        <p:spPr>
          <a:xfrm>
            <a:off x="198225" y="1819525"/>
            <a:ext cx="3039300" cy="19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500">
                <a:highlight>
                  <a:srgbClr val="F8C823"/>
                </a:highlight>
              </a:rPr>
              <a:t>Cuando n</a:t>
            </a:r>
            <a:r>
              <a:rPr lang="es" sz="1500">
                <a:highlight>
                  <a:srgbClr val="F8C823"/>
                </a:highlight>
              </a:rPr>
              <a:t>ecesitemos más de una línea</a:t>
            </a:r>
            <a:r>
              <a:rPr lang="es" sz="1500"/>
              <a:t> </a:t>
            </a:r>
            <a:r>
              <a:rPr lang="es" sz="1500"/>
              <a:t>seguiremos </a:t>
            </a:r>
            <a:r>
              <a:rPr b="1" lang="es" sz="1500"/>
              <a:t>utilizando</a:t>
            </a:r>
            <a:r>
              <a:rPr lang="es" sz="1500"/>
              <a:t> el </a:t>
            </a:r>
            <a:r>
              <a:rPr lang="es" sz="1500" u="sng"/>
              <a:t>bloque de llaves</a:t>
            </a:r>
            <a:r>
              <a:rPr lang="es" sz="1500"/>
              <a:t> tradicionales luego de la </a:t>
            </a:r>
            <a:r>
              <a:rPr lang="es" sz="1500"/>
              <a:t>flecha </a:t>
            </a:r>
            <a:r>
              <a:rPr lang="es" sz="1500"/>
              <a:t>y</a:t>
            </a:r>
            <a:r>
              <a:rPr lang="es" sz="1500">
                <a:solidFill>
                  <a:srgbClr val="F9F9F9"/>
                </a:solidFill>
              </a:rPr>
              <a:t> </a:t>
            </a:r>
            <a:r>
              <a:rPr lang="es" sz="1500"/>
              <a:t>la palabra </a:t>
            </a:r>
            <a:r>
              <a:rPr lang="es" sz="1500">
                <a:solidFill>
                  <a:srgbClr val="F9F9F9"/>
                </a:solidFill>
                <a:highlight>
                  <a:srgbClr val="377BC7"/>
                </a:highlight>
              </a:rPr>
              <a:t>return</a:t>
            </a:r>
            <a:r>
              <a:rPr lang="es" sz="1500"/>
              <a:t> en caso que deseemos retornar un resultado.</a:t>
            </a:r>
            <a:endParaRPr sz="1500"/>
          </a:p>
        </p:txBody>
      </p:sp>
      <p:pic>
        <p:nvPicPr>
          <p:cNvPr id="247" name="Google Shape;2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1448" y="2094975"/>
            <a:ext cx="5485625" cy="142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9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Callbacks</a:t>
            </a:r>
            <a:endParaRPr/>
          </a:p>
        </p:txBody>
      </p:sp>
      <p:sp>
        <p:nvSpPr>
          <p:cNvPr id="253" name="Google Shape;253;p29"/>
          <p:cNvSpPr txBox="1"/>
          <p:nvPr>
            <p:ph idx="1" type="subTitle"/>
          </p:nvPr>
        </p:nvSpPr>
        <p:spPr>
          <a:xfrm>
            <a:off x="550350" y="1578100"/>
            <a:ext cx="8043300" cy="27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>
                <a:solidFill>
                  <a:srgbClr val="F9F9F9"/>
                </a:solidFill>
                <a:highlight>
                  <a:srgbClr val="7685E6"/>
                </a:highlight>
              </a:rPr>
              <a:t>Se dan cuando pasamos una función como parámetro de otra función.</a:t>
            </a:r>
            <a:endParaRPr i="1">
              <a:solidFill>
                <a:srgbClr val="F9F9F9"/>
              </a:solidFill>
              <a:highlight>
                <a:srgbClr val="7685E6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</a:t>
            </a:r>
            <a:r>
              <a:rPr lang="es"/>
              <a:t>n </a:t>
            </a:r>
            <a:r>
              <a:rPr b="1" lang="es">
                <a:solidFill>
                  <a:srgbClr val="FF8B39"/>
                </a:solidFill>
                <a:latin typeface="Montserrat"/>
                <a:ea typeface="Montserrat"/>
                <a:cs typeface="Montserrat"/>
                <a:sym typeface="Montserrat"/>
              </a:rPr>
              <a:t>funciones sincrónicas</a:t>
            </a:r>
            <a:r>
              <a:rPr lang="es"/>
              <a:t> estas funciones </a:t>
            </a:r>
            <a:r>
              <a:rPr lang="es">
                <a:highlight>
                  <a:srgbClr val="F9F9F9"/>
                </a:highlight>
              </a:rPr>
              <a:t>se ejecutan inmediatamente</a:t>
            </a:r>
            <a:r>
              <a:rPr lang="es"/>
              <a:t> al ejecutar la función principal.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</a:t>
            </a:r>
            <a:r>
              <a:rPr b="1" lang="es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funciones asincrónicas</a:t>
            </a:r>
            <a:r>
              <a:rPr lang="es"/>
              <a:t> el callback es la forma que tenemos para </a:t>
            </a:r>
            <a:r>
              <a:rPr lang="es">
                <a:solidFill>
                  <a:srgbClr val="F9F9F9"/>
                </a:solidFill>
                <a:highlight>
                  <a:srgbClr val="377BC7"/>
                </a:highlight>
              </a:rPr>
              <a:t>ejecutar una función una vez terminado un proceso dependiente anterior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/>
              <a:t>Los callbacks sientan las bases para el manejo del </a:t>
            </a:r>
            <a:r>
              <a:rPr lang="es" u="sng"/>
              <a:t>asincronismo</a:t>
            </a:r>
            <a:r>
              <a:rPr lang="es" u="sng"/>
              <a:t> que aprenderemos más adelante.</a:t>
            </a:r>
            <a:endParaRPr u="sng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Callbacks Sincrónicos</a:t>
            </a:r>
            <a:endParaRPr/>
          </a:p>
        </p:txBody>
      </p:sp>
      <p:sp>
        <p:nvSpPr>
          <p:cNvPr id="259" name="Google Shape;259;p30"/>
          <p:cNvSpPr txBox="1"/>
          <p:nvPr>
            <p:ph idx="1" type="body"/>
          </p:nvPr>
        </p:nvSpPr>
        <p:spPr>
          <a:xfrm>
            <a:off x="311700" y="1170125"/>
            <a:ext cx="83415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Tomando el último ejemplo, </a:t>
            </a:r>
            <a:r>
              <a:rPr b="1" lang="es"/>
              <a:t>usábamos</a:t>
            </a:r>
            <a:r>
              <a:rPr b="1" lang="es"/>
              <a:t> un console.log()</a:t>
            </a:r>
            <a:r>
              <a:rPr lang="es"/>
              <a:t> para imprimir el resultado en consola antes de retornarlo, pero… </a:t>
            </a:r>
            <a:r>
              <a:rPr lang="es">
                <a:highlight>
                  <a:srgbClr val="F8C823"/>
                </a:highlight>
              </a:rPr>
              <a:t>¿Qué sucede en algunos casos lo queremos imprimir por consola y en otros mediante una alerta?</a:t>
            </a:r>
            <a:r>
              <a:rPr lang="es"/>
              <a:t> 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¿Necesitaríamos 2 funciones casi idénticas?</a:t>
            </a:r>
            <a:endParaRPr>
              <a:solidFill>
                <a:srgbClr val="F9F9F9"/>
              </a:solidFill>
              <a:highlight>
                <a:srgbClr val="7685E6"/>
              </a:highlight>
            </a:endParaRPr>
          </a:p>
        </p:txBody>
      </p:sp>
      <p:pic>
        <p:nvPicPr>
          <p:cNvPr id="260" name="Google Shape;2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5338" y="2309575"/>
            <a:ext cx="5593325" cy="215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/>
          <p:nvPr>
            <p:ph type="title"/>
          </p:nvPr>
        </p:nvSpPr>
        <p:spPr>
          <a:xfrm>
            <a:off x="490250" y="450150"/>
            <a:ext cx="8061000" cy="219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respuesta es</a:t>
            </a:r>
            <a:endParaRPr/>
          </a:p>
        </p:txBody>
      </p:sp>
      <p:pic>
        <p:nvPicPr>
          <p:cNvPr id="266" name="Google Shape;2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6425" y="2107100"/>
            <a:ext cx="2688648" cy="219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Callbacks Sincrónicos</a:t>
            </a:r>
            <a:endParaRPr/>
          </a:p>
        </p:txBody>
      </p:sp>
      <p:sp>
        <p:nvSpPr>
          <p:cNvPr id="272" name="Google Shape;272;p32"/>
          <p:cNvSpPr txBox="1"/>
          <p:nvPr>
            <p:ph idx="1" type="body"/>
          </p:nvPr>
        </p:nvSpPr>
        <p:spPr>
          <a:xfrm>
            <a:off x="311700" y="2005675"/>
            <a:ext cx="3954300" cy="16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700"/>
              <a:t>Para </a:t>
            </a:r>
            <a:r>
              <a:rPr lang="es" sz="1700">
                <a:highlight>
                  <a:srgbClr val="F8C823"/>
                </a:highlight>
              </a:rPr>
              <a:t>evitar duplicar nuestro código</a:t>
            </a:r>
            <a:r>
              <a:rPr lang="es" sz="1700"/>
              <a:t> utilizaremos un </a:t>
            </a:r>
            <a:r>
              <a:rPr b="1" lang="es" sz="1700"/>
              <a:t>callback</a:t>
            </a:r>
            <a:r>
              <a:rPr lang="es" sz="1700"/>
              <a:t>, es decir, </a:t>
            </a:r>
            <a:r>
              <a:rPr lang="es" sz="1700">
                <a:solidFill>
                  <a:srgbClr val="F9F9F9"/>
                </a:solidFill>
                <a:highlight>
                  <a:srgbClr val="7685E6"/>
                </a:highlight>
              </a:rPr>
              <a:t>pasaremos una función como parámetro</a:t>
            </a:r>
            <a:r>
              <a:rPr lang="es" sz="1700"/>
              <a:t> para ser </a:t>
            </a:r>
            <a:r>
              <a:rPr lang="es" sz="1700" u="sng"/>
              <a:t>utilizada dentro de mi otra función</a:t>
            </a:r>
            <a:r>
              <a:rPr lang="es" sz="1700"/>
              <a:t>.</a:t>
            </a:r>
            <a:endParaRPr sz="1700"/>
          </a:p>
        </p:txBody>
      </p:sp>
      <p:pic>
        <p:nvPicPr>
          <p:cNvPr id="273" name="Google Shape;2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525" y="1504950"/>
            <a:ext cx="4389425" cy="269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3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te olvides de dar el presente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Recordá: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R</a:t>
            </a: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evisar la Cartelera de Novedades.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H</a:t>
            </a: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acer tus consultas en el Foro.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Todo en el Aula Virtual.</a:t>
            </a:r>
            <a:endParaRPr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Les damos la bienvenida</a:t>
            </a:r>
            <a:endParaRPr/>
          </a:p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5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</a:t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Javascript Funciones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Expresadas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Declaradas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Arrow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Callbacks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56" name="Google Shape;156;p18"/>
          <p:cNvSpPr txBox="1"/>
          <p:nvPr>
            <p:ph idx="2" type="title"/>
          </p:nvPr>
        </p:nvSpPr>
        <p:spPr>
          <a:xfrm>
            <a:off x="3938175" y="1159381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14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7" name="Google Shape;157;p18"/>
          <p:cNvSpPr txBox="1"/>
          <p:nvPr>
            <p:ph idx="3" type="title"/>
          </p:nvPr>
        </p:nvSpPr>
        <p:spPr>
          <a:xfrm>
            <a:off x="6877450" y="1159381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15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8" name="Google Shape;158;p18"/>
          <p:cNvSpPr txBox="1"/>
          <p:nvPr>
            <p:ph type="title"/>
          </p:nvPr>
        </p:nvSpPr>
        <p:spPr>
          <a:xfrm>
            <a:off x="1271800" y="1159381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</a:t>
            </a:r>
            <a:r>
              <a:rPr lang="es">
                <a:solidFill>
                  <a:srgbClr val="414141"/>
                </a:solidFill>
              </a:rPr>
              <a:t>lase 13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9" name="Google Shape;159;p18"/>
          <p:cNvSpPr txBox="1"/>
          <p:nvPr>
            <p:ph idx="6" type="title"/>
          </p:nvPr>
        </p:nvSpPr>
        <p:spPr>
          <a:xfrm>
            <a:off x="6134350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Javascript Arrays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Arrays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Array Methods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60" name="Google Shape;160;p18"/>
          <p:cNvSpPr/>
          <p:nvPr/>
        </p:nvSpPr>
        <p:spPr>
          <a:xfrm rot="5400000">
            <a:off x="3439854" y="2575205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8"/>
          <p:cNvSpPr/>
          <p:nvPr/>
        </p:nvSpPr>
        <p:spPr>
          <a:xfrm rot="5400000">
            <a:off x="3439854" y="281344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 txBox="1"/>
          <p:nvPr>
            <p:ph idx="6" type="title"/>
          </p:nvPr>
        </p:nvSpPr>
        <p:spPr>
          <a:xfrm>
            <a:off x="528700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Javascript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Operadores Aritméticos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Operadores Relacionales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Operadores Lógicos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Condicionales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Bucles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63" name="Google Shape;163;p18"/>
          <p:cNvSpPr/>
          <p:nvPr/>
        </p:nvSpPr>
        <p:spPr>
          <a:xfrm rot="5400000">
            <a:off x="644154" y="2568392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8"/>
          <p:cNvSpPr/>
          <p:nvPr/>
        </p:nvSpPr>
        <p:spPr>
          <a:xfrm rot="5400000">
            <a:off x="6260560" y="256631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 rot="5400000">
            <a:off x="6260560" y="2804644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 rot="5400000">
            <a:off x="644154" y="280414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/>
          <p:nvPr/>
        </p:nvSpPr>
        <p:spPr>
          <a:xfrm rot="5400000">
            <a:off x="644154" y="303239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/>
          <p:nvPr/>
        </p:nvSpPr>
        <p:spPr>
          <a:xfrm rot="5400000">
            <a:off x="644154" y="3257080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 rot="5400000">
            <a:off x="644150" y="3480412"/>
            <a:ext cx="116400" cy="1197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/>
          <p:nvPr/>
        </p:nvSpPr>
        <p:spPr>
          <a:xfrm rot="5400000">
            <a:off x="3439854" y="305169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/>
          <p:cNvSpPr/>
          <p:nvPr/>
        </p:nvSpPr>
        <p:spPr>
          <a:xfrm rot="5400000">
            <a:off x="3439854" y="3276380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JAVASCRIPT</a:t>
            </a:r>
            <a:endParaRPr/>
          </a:p>
        </p:txBody>
      </p:sp>
      <p:sp>
        <p:nvSpPr>
          <p:cNvPr id="177" name="Google Shape;177;p19"/>
          <p:cNvSpPr txBox="1"/>
          <p:nvPr>
            <p:ph idx="4294967295" type="subTitle"/>
          </p:nvPr>
        </p:nvSpPr>
        <p:spPr>
          <a:xfrm>
            <a:off x="511711" y="2498275"/>
            <a:ext cx="4045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Funciones</a:t>
            </a:r>
            <a:endParaRPr/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779" y="1671974"/>
            <a:ext cx="1799506" cy="1799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idx="1" type="subTitle"/>
          </p:nvPr>
        </p:nvSpPr>
        <p:spPr>
          <a:xfrm>
            <a:off x="550375" y="1775725"/>
            <a:ext cx="7359600" cy="20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Las </a:t>
            </a:r>
            <a:r>
              <a:rPr b="1" lang="es" sz="2200">
                <a:solidFill>
                  <a:srgbClr val="FF8B39"/>
                </a:solidFill>
                <a:latin typeface="Montserrat"/>
                <a:ea typeface="Montserrat"/>
                <a:cs typeface="Montserrat"/>
                <a:sym typeface="Montserrat"/>
              </a:rPr>
              <a:t>funciones</a:t>
            </a:r>
            <a:r>
              <a:rPr lang="es" sz="2200"/>
              <a:t> nos permiten </a:t>
            </a:r>
            <a:r>
              <a:rPr lang="es" sz="2200">
                <a:solidFill>
                  <a:srgbClr val="F9F9F9"/>
                </a:solidFill>
                <a:highlight>
                  <a:srgbClr val="E15BBA"/>
                </a:highlight>
              </a:rPr>
              <a:t>encapsular</a:t>
            </a:r>
            <a:r>
              <a:rPr lang="es" sz="2200"/>
              <a:t> </a:t>
            </a:r>
            <a:r>
              <a:rPr lang="es" sz="2200" u="sng"/>
              <a:t>comportamientos</a:t>
            </a:r>
            <a:r>
              <a:rPr lang="es" sz="2200"/>
              <a:t> para </a:t>
            </a:r>
            <a:r>
              <a:rPr b="1" lang="es" sz="2200">
                <a:solidFill>
                  <a:srgbClr val="377BC7"/>
                </a:solidFill>
                <a:latin typeface="Montserrat"/>
                <a:ea typeface="Montserrat"/>
                <a:cs typeface="Montserrat"/>
                <a:sym typeface="Montserrat"/>
              </a:rPr>
              <a:t>ser reutilizados</a:t>
            </a:r>
            <a:r>
              <a:rPr lang="es" sz="2200"/>
              <a:t>.</a:t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Luego, estas </a:t>
            </a:r>
            <a:r>
              <a:rPr lang="es" sz="2200">
                <a:solidFill>
                  <a:srgbClr val="F9F9F9"/>
                </a:solidFill>
                <a:highlight>
                  <a:srgbClr val="7685E6"/>
                </a:highlight>
              </a:rPr>
              <a:t>se ejecutarán</a:t>
            </a:r>
            <a:r>
              <a:rPr lang="es" sz="2200"/>
              <a:t> cada vez que hayan sido </a:t>
            </a:r>
            <a:r>
              <a:rPr b="1" lang="es" sz="2200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invocadas</a:t>
            </a:r>
            <a:r>
              <a:rPr lang="es" sz="2200"/>
              <a:t>.</a:t>
            </a:r>
            <a:endParaRPr sz="2200"/>
          </a:p>
        </p:txBody>
      </p:sp>
      <p:sp>
        <p:nvSpPr>
          <p:cNvPr id="184" name="Google Shape;184;p20"/>
          <p:cNvSpPr txBox="1"/>
          <p:nvPr>
            <p:ph type="ctrTitle"/>
          </p:nvPr>
        </p:nvSpPr>
        <p:spPr>
          <a:xfrm>
            <a:off x="550375" y="14235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 una función?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Función Declarada</a:t>
            </a:r>
            <a:endParaRPr/>
          </a:p>
        </p:txBody>
      </p:sp>
      <p:sp>
        <p:nvSpPr>
          <p:cNvPr id="190" name="Google Shape;190;p21"/>
          <p:cNvSpPr txBox="1"/>
          <p:nvPr>
            <p:ph idx="1" type="body"/>
          </p:nvPr>
        </p:nvSpPr>
        <p:spPr>
          <a:xfrm>
            <a:off x="311700" y="1152475"/>
            <a:ext cx="8634000" cy="7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En Javascript </a:t>
            </a:r>
            <a:r>
              <a:rPr lang="es" u="sng"/>
              <a:t>podemos declarar una función de diversas formas</a:t>
            </a:r>
            <a:r>
              <a:rPr lang="es"/>
              <a:t>. La primera que conoceremos es la </a:t>
            </a:r>
            <a:r>
              <a:rPr b="1" lang="es">
                <a:solidFill>
                  <a:srgbClr val="7685E6"/>
                </a:solidFill>
              </a:rPr>
              <a:t>declarada</a:t>
            </a:r>
            <a:r>
              <a:rPr lang="es"/>
              <a:t>, que se hace de la siguiente manera:</a:t>
            </a:r>
            <a:endParaRPr/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475" y="2037413"/>
            <a:ext cx="3829050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1"/>
          <p:cNvSpPr txBox="1"/>
          <p:nvPr>
            <p:ph idx="1" type="body"/>
          </p:nvPr>
        </p:nvSpPr>
        <p:spPr>
          <a:xfrm>
            <a:off x="464100" y="3379125"/>
            <a:ext cx="8520600" cy="9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Esta es la </a:t>
            </a:r>
            <a:r>
              <a:rPr lang="es">
                <a:solidFill>
                  <a:srgbClr val="F9F9F9"/>
                </a:solidFill>
                <a:highlight>
                  <a:srgbClr val="FF8B39"/>
                </a:highlight>
              </a:rPr>
              <a:t>manera más tradicional</a:t>
            </a:r>
            <a:r>
              <a:rPr lang="es"/>
              <a:t> y consta de </a:t>
            </a:r>
            <a:r>
              <a:rPr lang="es" u="sng"/>
              <a:t>comenzar</a:t>
            </a:r>
            <a:r>
              <a:rPr lang="es"/>
              <a:t> con la palabra reservada </a:t>
            </a:r>
            <a:r>
              <a:rPr b="1" lang="es">
                <a:solidFill>
                  <a:srgbClr val="377BC7"/>
                </a:solidFill>
              </a:rPr>
              <a:t>function</a:t>
            </a:r>
            <a:r>
              <a:rPr lang="es"/>
              <a:t>, seguido del </a:t>
            </a:r>
            <a:r>
              <a:rPr lang="es">
                <a:highlight>
                  <a:srgbClr val="F8C823"/>
                </a:highlight>
              </a:rPr>
              <a:t>nombre de nuestra función</a:t>
            </a:r>
            <a:r>
              <a:rPr lang="es"/>
              <a:t> con </a:t>
            </a:r>
            <a:r>
              <a:rPr lang="es" u="sng"/>
              <a:t>un par de paréntesis</a:t>
            </a:r>
            <a:r>
              <a:rPr lang="es"/>
              <a:t> y un </a:t>
            </a:r>
            <a:r>
              <a:rPr b="1" lang="es">
                <a:solidFill>
                  <a:srgbClr val="E15BBA"/>
                </a:solidFill>
              </a:rPr>
              <a:t>bloque de llaves</a:t>
            </a:r>
            <a:r>
              <a:rPr lang="es"/>
              <a:t> que </a:t>
            </a:r>
            <a:r>
              <a:rPr b="1" lang="es"/>
              <a:t>encerrarán el código</a:t>
            </a:r>
            <a:r>
              <a:rPr lang="es"/>
              <a:t> que deba encapsular dicha función.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Función Expresada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311700" y="1152475"/>
            <a:ext cx="8634000" cy="9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Otra forma </a:t>
            </a:r>
            <a:r>
              <a:rPr lang="es"/>
              <a:t>consiste en</a:t>
            </a:r>
            <a:r>
              <a:rPr lang="es"/>
              <a:t> </a:t>
            </a:r>
            <a:r>
              <a:rPr lang="es" u="sng"/>
              <a:t>asignar la declaración</a:t>
            </a:r>
            <a:r>
              <a:rPr lang="es"/>
              <a:t> de la función a una </a:t>
            </a:r>
            <a:r>
              <a:rPr lang="es">
                <a:solidFill>
                  <a:srgbClr val="F9F9F9"/>
                </a:solidFill>
                <a:highlight>
                  <a:srgbClr val="377BC7"/>
                </a:highlight>
              </a:rPr>
              <a:t>variable tradicional</a:t>
            </a:r>
            <a:r>
              <a:rPr lang="es"/>
              <a:t>. Este tipo de </a:t>
            </a:r>
            <a:r>
              <a:rPr b="1" lang="es"/>
              <a:t>función</a:t>
            </a:r>
            <a:r>
              <a:rPr lang="es"/>
              <a:t> se la conoce como </a:t>
            </a:r>
            <a:r>
              <a:rPr lang="es">
                <a:solidFill>
                  <a:srgbClr val="F9F9F9"/>
                </a:solidFill>
                <a:highlight>
                  <a:srgbClr val="FF8B39"/>
                </a:highlight>
              </a:rPr>
              <a:t>anónima</a:t>
            </a:r>
            <a:r>
              <a:rPr lang="es"/>
              <a:t> ya que al crearla </a:t>
            </a:r>
            <a:r>
              <a:rPr lang="es" u="sng"/>
              <a:t>no posee un nombre</a:t>
            </a:r>
            <a:r>
              <a:rPr lang="es"/>
              <a:t> sino que </a:t>
            </a:r>
            <a:r>
              <a:rPr lang="es">
                <a:highlight>
                  <a:srgbClr val="F8C823"/>
                </a:highlight>
              </a:rPr>
              <a:t>toma el nombre de la variable a la cual fue asignada</a:t>
            </a:r>
            <a:r>
              <a:rPr lang="es"/>
              <a:t>.</a:t>
            </a:r>
            <a:endParaRPr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311700" y="3379125"/>
            <a:ext cx="8590800" cy="9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La </a:t>
            </a:r>
            <a:r>
              <a:rPr b="1" lang="es">
                <a:solidFill>
                  <a:srgbClr val="FF8B39"/>
                </a:solidFill>
              </a:rPr>
              <a:t>principal diferencia</a:t>
            </a:r>
            <a:r>
              <a:rPr lang="es"/>
              <a:t> con una </a:t>
            </a:r>
            <a:r>
              <a:rPr i="1" lang="es" u="sng"/>
              <a:t>función declarada es que estas pueden ser utilizadas incluso antes de su declaración</a:t>
            </a:r>
            <a:r>
              <a:rPr lang="es"/>
              <a:t>, mientras que </a:t>
            </a:r>
            <a:r>
              <a:rPr lang="es">
                <a:solidFill>
                  <a:srgbClr val="F9F9F9"/>
                </a:solidFill>
                <a:highlight>
                  <a:srgbClr val="377BC7"/>
                </a:highlight>
              </a:rPr>
              <a:t>las expresadas</a:t>
            </a:r>
            <a:r>
              <a:rPr lang="es"/>
              <a:t> </a:t>
            </a:r>
            <a:r>
              <a:rPr lang="es" u="sng"/>
              <a:t>contienen</a:t>
            </a:r>
            <a:r>
              <a:rPr lang="es"/>
              <a:t> el comportamiento de </a:t>
            </a:r>
            <a:r>
              <a:rPr b="1" lang="es"/>
              <a:t>hoisting</a:t>
            </a:r>
            <a:r>
              <a:rPr lang="es"/>
              <a:t>, por lo que </a:t>
            </a:r>
            <a:r>
              <a:rPr lang="es">
                <a:highlight>
                  <a:srgbClr val="F8C823"/>
                </a:highlight>
              </a:rPr>
              <a:t>no pueden ser llamadas antes de la declaración de la variable</a:t>
            </a:r>
            <a:r>
              <a:rPr lang="es"/>
              <a:t>.</a:t>
            </a:r>
            <a:endParaRPr/>
          </a:p>
        </p:txBody>
      </p:sp>
      <p:pic>
        <p:nvPicPr>
          <p:cNvPr id="200" name="Google Shape;2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3337" y="2264275"/>
            <a:ext cx="3517317" cy="96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Uso de una función</a:t>
            </a:r>
            <a:endParaRPr/>
          </a:p>
        </p:txBody>
      </p:sp>
      <p:sp>
        <p:nvSpPr>
          <p:cNvPr id="206" name="Google Shape;206;p23"/>
          <p:cNvSpPr txBox="1"/>
          <p:nvPr>
            <p:ph idx="1" type="body"/>
          </p:nvPr>
        </p:nvSpPr>
        <p:spPr>
          <a:xfrm>
            <a:off x="311700" y="1757113"/>
            <a:ext cx="3478500" cy="17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800">
                <a:highlight>
                  <a:srgbClr val="F8C823"/>
                </a:highlight>
              </a:rPr>
              <a:t>Cuando queremos utilizar nuestras funciones debemos</a:t>
            </a:r>
            <a:r>
              <a:rPr lang="es" sz="1800"/>
              <a:t> </a:t>
            </a:r>
            <a:r>
              <a:rPr b="1" lang="es" sz="1800"/>
              <a:t>invocarlas</a:t>
            </a:r>
            <a:r>
              <a:rPr lang="es" sz="1800"/>
              <a:t> </a:t>
            </a:r>
            <a:r>
              <a:rPr lang="es" sz="1800">
                <a:highlight>
                  <a:srgbClr val="F8C823"/>
                </a:highlight>
              </a:rPr>
              <a:t>a través de su</a:t>
            </a:r>
            <a:r>
              <a:rPr lang="es" sz="1800"/>
              <a:t> </a:t>
            </a:r>
            <a:r>
              <a:rPr b="1" lang="es" sz="1800"/>
              <a:t>nombre </a:t>
            </a:r>
            <a:r>
              <a:rPr lang="es" sz="1800">
                <a:highlight>
                  <a:srgbClr val="F8C823"/>
                </a:highlight>
              </a:rPr>
              <a:t>seguidas de un par de paréntesis</a:t>
            </a:r>
            <a:r>
              <a:rPr lang="es" sz="1800"/>
              <a:t>.</a:t>
            </a:r>
            <a:endParaRPr sz="1800"/>
          </a:p>
        </p:txBody>
      </p:sp>
      <p:pic>
        <p:nvPicPr>
          <p:cNvPr id="207" name="Google Shape;2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4200" y="1888838"/>
            <a:ext cx="4210050" cy="15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Return</a:t>
            </a:r>
            <a:endParaRPr/>
          </a:p>
        </p:txBody>
      </p:sp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311700" y="1391013"/>
            <a:ext cx="4376100" cy="28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Nuestras </a:t>
            </a:r>
            <a:r>
              <a:rPr lang="es" sz="1200">
                <a:solidFill>
                  <a:srgbClr val="F9F9F9"/>
                </a:solidFill>
                <a:highlight>
                  <a:srgbClr val="7685E6"/>
                </a:highlight>
              </a:rPr>
              <a:t>funciones</a:t>
            </a:r>
            <a:r>
              <a:rPr lang="es" sz="1200"/>
              <a:t> se pueden </a:t>
            </a:r>
            <a:r>
              <a:rPr lang="es" sz="1200" u="sng"/>
              <a:t>resolver</a:t>
            </a:r>
            <a:r>
              <a:rPr lang="es" sz="1200"/>
              <a:t> de </a:t>
            </a:r>
            <a:r>
              <a:rPr b="1" lang="es" sz="1200"/>
              <a:t>2 maneras</a:t>
            </a:r>
            <a:r>
              <a:rPr lang="es" sz="1200"/>
              <a:t> diferentes. 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/>
              <a:t>La primera es </a:t>
            </a:r>
            <a:r>
              <a:rPr lang="es" sz="1200">
                <a:solidFill>
                  <a:srgbClr val="F9F9F9"/>
                </a:solidFill>
                <a:highlight>
                  <a:srgbClr val="FF8B39"/>
                </a:highlight>
              </a:rPr>
              <a:t>ejecutar</a:t>
            </a:r>
            <a:r>
              <a:rPr lang="es" sz="1200"/>
              <a:t> una serie de </a:t>
            </a:r>
            <a:r>
              <a:rPr b="1" lang="es" sz="1200">
                <a:solidFill>
                  <a:srgbClr val="E15BBA"/>
                </a:solidFill>
              </a:rPr>
              <a:t>instrucciones que no presenten un resultado específico</a:t>
            </a:r>
            <a:r>
              <a:rPr lang="es" sz="1200"/>
              <a:t>, como podría ser </a:t>
            </a:r>
            <a:r>
              <a:rPr lang="es" sz="1200" u="sng"/>
              <a:t>eliminar una etiqueta de nuestro HTML</a:t>
            </a:r>
            <a:r>
              <a:rPr lang="es" sz="1200"/>
              <a:t>.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/>
              <a:t>La segunda y más común es </a:t>
            </a:r>
            <a:r>
              <a:rPr i="1" lang="es" sz="1200">
                <a:solidFill>
                  <a:srgbClr val="F9F9F9"/>
                </a:solidFill>
                <a:highlight>
                  <a:srgbClr val="7685E6"/>
                </a:highlight>
              </a:rPr>
              <a:t>devolver o retornar el resultado de lo que suceda dentro de la función</a:t>
            </a:r>
            <a:r>
              <a:rPr lang="es" sz="1200"/>
              <a:t>, como por ejemplo </a:t>
            </a:r>
            <a:r>
              <a:rPr b="1" lang="es" sz="1200"/>
              <a:t>la suma de 2 valores</a:t>
            </a:r>
            <a:r>
              <a:rPr lang="es" sz="1200"/>
              <a:t>, con el fin de </a:t>
            </a:r>
            <a:r>
              <a:rPr lang="es" sz="1200">
                <a:solidFill>
                  <a:srgbClr val="F9F9F9"/>
                </a:solidFill>
                <a:highlight>
                  <a:srgbClr val="E15BBA"/>
                </a:highlight>
              </a:rPr>
              <a:t>utilizarlo para algo más</a:t>
            </a:r>
            <a:r>
              <a:rPr lang="es" sz="1200"/>
              <a:t>.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200"/>
              <a:t>Para ello utilizamos la palabra reservada </a:t>
            </a:r>
            <a:r>
              <a:rPr b="1" lang="es" sz="1200"/>
              <a:t>return</a:t>
            </a:r>
            <a:r>
              <a:rPr lang="es" sz="1200"/>
              <a:t>, que </a:t>
            </a:r>
            <a:r>
              <a:rPr lang="es" sz="1200">
                <a:solidFill>
                  <a:srgbClr val="F9F9F9"/>
                </a:solidFill>
                <a:highlight>
                  <a:srgbClr val="377BC7"/>
                </a:highlight>
              </a:rPr>
              <a:t>elevará lo que devuelva la función</a:t>
            </a:r>
            <a:r>
              <a:rPr lang="es" sz="1200"/>
              <a:t> para poder ser </a:t>
            </a:r>
            <a:r>
              <a:rPr lang="es" sz="1200" u="sng"/>
              <a:t>capturado</a:t>
            </a:r>
            <a:r>
              <a:rPr lang="es" sz="1200"/>
              <a:t> desde un </a:t>
            </a:r>
            <a:r>
              <a:rPr b="1" lang="es" sz="1200"/>
              <a:t>scope superior</a:t>
            </a:r>
            <a:r>
              <a:rPr lang="es" sz="1200"/>
              <a:t>.</a:t>
            </a:r>
            <a:endParaRPr sz="1200"/>
          </a:p>
        </p:txBody>
      </p:sp>
      <p:pic>
        <p:nvPicPr>
          <p:cNvPr id="214" name="Google Shape;2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400" y="1670037"/>
            <a:ext cx="3887700" cy="22484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4"/>
          <p:cNvSpPr txBox="1"/>
          <p:nvPr/>
        </p:nvSpPr>
        <p:spPr>
          <a:xfrm>
            <a:off x="4712350" y="3918500"/>
            <a:ext cx="39438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000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*</a:t>
            </a:r>
            <a:r>
              <a:rPr lang="es" sz="1000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todo el código que escribamos dentro de la función luego de return, no será leído o ejecutado por el programa.</a:t>
            </a:r>
            <a:endParaRPr sz="1000">
              <a:highlight>
                <a:srgbClr val="F8C823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